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301" r:id="rId3"/>
    <p:sldId id="262" r:id="rId4"/>
    <p:sldId id="269" r:id="rId5"/>
    <p:sldId id="258" r:id="rId6"/>
    <p:sldId id="259" r:id="rId7"/>
    <p:sldId id="303" r:id="rId8"/>
    <p:sldId id="272" r:id="rId9"/>
    <p:sldId id="260" r:id="rId10"/>
    <p:sldId id="273" r:id="rId11"/>
    <p:sldId id="264" r:id="rId12"/>
    <p:sldId id="265" r:id="rId13"/>
    <p:sldId id="266" r:id="rId14"/>
    <p:sldId id="283" r:id="rId15"/>
    <p:sldId id="267" r:id="rId16"/>
    <p:sldId id="285" r:id="rId17"/>
    <p:sldId id="268" r:id="rId18"/>
    <p:sldId id="275" r:id="rId19"/>
    <p:sldId id="276" r:id="rId20"/>
    <p:sldId id="278" r:id="rId21"/>
    <p:sldId id="327" r:id="rId22"/>
    <p:sldId id="342" r:id="rId23"/>
    <p:sldId id="343" r:id="rId24"/>
    <p:sldId id="325" r:id="rId25"/>
    <p:sldId id="371" r:id="rId26"/>
    <p:sldId id="372" r:id="rId27"/>
    <p:sldId id="344" r:id="rId28"/>
    <p:sldId id="345" r:id="rId29"/>
    <p:sldId id="346" r:id="rId30"/>
    <p:sldId id="347" r:id="rId31"/>
    <p:sldId id="348" r:id="rId32"/>
    <p:sldId id="376" r:id="rId33"/>
    <p:sldId id="351" r:id="rId34"/>
    <p:sldId id="352" r:id="rId35"/>
    <p:sldId id="353" r:id="rId36"/>
    <p:sldId id="354" r:id="rId37"/>
    <p:sldId id="359" r:id="rId38"/>
    <p:sldId id="360" r:id="rId39"/>
    <p:sldId id="361" r:id="rId40"/>
    <p:sldId id="362" r:id="rId41"/>
    <p:sldId id="363" r:id="rId42"/>
    <p:sldId id="364" r:id="rId43"/>
    <p:sldId id="365" r:id="rId44"/>
    <p:sldId id="375" r:id="rId45"/>
    <p:sldId id="370" r:id="rId46"/>
    <p:sldId id="377" r:id="rId47"/>
    <p:sldId id="355" r:id="rId48"/>
    <p:sldId id="356" r:id="rId49"/>
    <p:sldId id="378" r:id="rId50"/>
    <p:sldId id="329" r:id="rId51"/>
    <p:sldId id="373" r:id="rId52"/>
    <p:sldId id="284" r:id="rId53"/>
    <p:sldId id="341" r:id="rId54"/>
    <p:sldId id="274" r:id="rId55"/>
    <p:sldId id="37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9" autoAdjust="0"/>
    <p:restoredTop sz="85797" autoAdjust="0"/>
  </p:normalViewPr>
  <p:slideViewPr>
    <p:cSldViewPr>
      <p:cViewPr varScale="1">
        <p:scale>
          <a:sx n="105" d="100"/>
          <a:sy n="105" d="100"/>
        </p:scale>
        <p:origin x="-1770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A229-4CCA-4E27-89C7-34D971657EB6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D751-B751-412C-8EB9-8D78FEC3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goal is to raise</a:t>
            </a:r>
            <a:r>
              <a:rPr lang="en-US" baseline="0" dirty="0" smtClean="0"/>
              <a:t> issues, not to present completed work.</a:t>
            </a:r>
          </a:p>
          <a:p>
            <a:r>
              <a:rPr lang="en-US" baseline="0" dirty="0" smtClean="0"/>
              <a:t>Our community has a lot of work to do.</a:t>
            </a:r>
          </a:p>
          <a:p>
            <a:r>
              <a:rPr lang="en-US" baseline="0" dirty="0" smtClean="0"/>
              <a:t>Ask questions!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921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 has been wildly successful, and will continue to be.  I want to talk</a:t>
            </a:r>
            <a:r>
              <a:rPr lang="en-US" baseline="0" dirty="0" smtClean="0"/>
              <a:t> </a:t>
            </a:r>
            <a:r>
              <a:rPr lang="en-US" dirty="0" smtClean="0"/>
              <a:t>about some remaining problems.</a:t>
            </a:r>
          </a:p>
          <a:p>
            <a:endParaRPr lang="en-US" dirty="0" smtClean="0"/>
          </a:p>
          <a:p>
            <a:r>
              <a:rPr lang="en-US" dirty="0" smtClean="0"/>
              <a:t> * what sort and how?</a:t>
            </a:r>
          </a:p>
          <a:p>
            <a:endParaRPr lang="en-US" dirty="0" smtClean="0"/>
          </a:p>
          <a:p>
            <a:r>
              <a:rPr lang="en-US" dirty="0" smtClean="0"/>
              <a:t> * what are people good at.  What about after training?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:  big-picture view vs. focused tasks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:  focus on problem, not program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83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 learn from games.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sense of progress and accomplishment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 love my work and I'm happy that I get paid to do it.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82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order:</a:t>
            </a:r>
            <a:r>
              <a:rPr lang="en-US" baseline="0" dirty="0" smtClean="0"/>
              <a:t> wind, earth,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decompositions are possible</a:t>
            </a:r>
          </a:p>
          <a:p>
            <a:endParaRPr lang="en-US" dirty="0" smtClean="0"/>
          </a:p>
          <a:p>
            <a:r>
              <a:rPr lang="en-US" dirty="0" smtClean="0"/>
              <a:t>There is still action at a distance, but it’s caused by long 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01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0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60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Nature papers in under 2 years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9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Gaming is</a:t>
            </a:r>
            <a:r>
              <a:rPr lang="en-US" baseline="0" dirty="0" smtClean="0"/>
              <a:t> a gateway drug to 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45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91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1181-3545-470E-9F61-6A6C86FFE2AD}" type="datetimeFigureOut">
              <a:rPr lang="en-US" smtClean="0"/>
              <a:t>7/16/2013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All work and no play</a:t>
            </a:r>
            <a:br>
              <a:rPr lang="en-US" dirty="0" smtClean="0"/>
            </a:br>
            <a:r>
              <a:rPr lang="en-US" dirty="0" smtClean="0"/>
              <a:t>makes software engineering dull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886200"/>
            <a:ext cx="8839199" cy="29718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1"/>
                </a:solidFill>
              </a:rPr>
              <a:t>Michael D. Ernst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</a:t>
            </a:r>
            <a:r>
              <a:rPr lang="en-US" sz="2400" dirty="0" smtClean="0">
                <a:solidFill>
                  <a:schemeClr val="tx1"/>
                </a:solidFill>
              </a:rPr>
              <a:t>of </a:t>
            </a:r>
            <a:r>
              <a:rPr lang="en-US" sz="2400" dirty="0" smtClean="0">
                <a:solidFill>
                  <a:schemeClr val="tx1"/>
                </a:solidFill>
              </a:rPr>
              <a:t>Washington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Future of Software Engineering Symposium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July 17, 2013</a:t>
            </a:r>
            <a:endParaRPr lang="en-US" sz="2400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64" y="71438"/>
            <a:ext cx="2846465" cy="213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58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13339" y="4382869"/>
            <a:ext cx="167834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</a:p>
          <a:p>
            <a:pPr algn="r"/>
            <a:r>
              <a:rPr lang="en-US" sz="2000" u="sng" dirty="0" smtClean="0">
                <a:solidFill>
                  <a:srgbClr val="FF0000"/>
                </a:solidFill>
              </a:rPr>
              <a:t>with </a:t>
            </a:r>
            <a:r>
              <a:rPr lang="en-US" sz="2000" u="sng" dirty="0" err="1" smtClean="0">
                <a:solidFill>
                  <a:srgbClr val="FF0000"/>
                </a:solidFill>
              </a:rPr>
              <a:t>buzzsaws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63012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Bug detected,</a:t>
            </a:r>
            <a:br>
              <a:rPr lang="en-US" sz="2000" dirty="0" smtClean="0"/>
            </a:br>
            <a:r>
              <a:rPr lang="en-US" sz="2000" dirty="0" smtClean="0"/>
              <a:t>notify</a:t>
            </a:r>
            <a:br>
              <a:rPr lang="en-US" sz="2000" dirty="0" smtClean="0"/>
            </a:br>
            <a:r>
              <a:rPr lang="en-US" sz="2000" dirty="0" smtClean="0"/>
              <a:t>programmer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8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098" name="Picture 2" descr="C:\cygwin\home\mernst\sync\verigames-images\bu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" y="4947408"/>
            <a:ext cx="1846710" cy="11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cygwin\home\mernst\sync\verigames-images\programm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7" y="5747500"/>
            <a:ext cx="1143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↔ game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a property of the variable (type)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a property of the value</a:t>
            </a:r>
          </a:p>
          <a:p>
            <a:pPr marL="0" indent="0">
              <a:buNone/>
            </a:pPr>
            <a:r>
              <a:rPr lang="en-US" dirty="0" smtClean="0"/>
              <a:t>Pinch point ↔ requirement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requirement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066800"/>
            <a:ext cx="2499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Intuition: dataflow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encrypted, wide: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encrypted, large: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Pinch point ↔ network communication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</a:t>
            </a:r>
            <a:r>
              <a:rPr lang="en-US" dirty="0" err="1" smtClean="0"/>
              <a:t>cleartext</a:t>
            </a:r>
            <a:r>
              <a:rPr lang="en-US" dirty="0" smtClean="0"/>
              <a:t> from user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555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</a:t>
            </a:r>
            <a:r>
              <a:rPr lang="en-US" sz="2400" dirty="0" err="1" smtClean="0">
                <a:solidFill>
                  <a:srgbClr val="FF0000"/>
                </a:solidFill>
              </a:rPr>
              <a:t>cleartext</a:t>
            </a:r>
            <a:r>
              <a:rPr lang="en-US" sz="2400" dirty="0" smtClean="0">
                <a:solidFill>
                  <a:srgbClr val="FF0000"/>
                </a:solidFill>
              </a:rPr>
              <a:t> is sent over the network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null pointer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non-null, wide: maybe null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non-null, large: null</a:t>
            </a:r>
          </a:p>
          <a:p>
            <a:pPr marL="0" indent="0">
              <a:buNone/>
            </a:pPr>
            <a:r>
              <a:rPr lang="en-US" dirty="0" smtClean="0"/>
              <a:t>Pinch point ↔ dereference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literal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dereference of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 flow vs. dataflow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Multiple flows per variable</a:t>
            </a:r>
          </a:p>
          <a:p>
            <a:pPr lvl="1"/>
            <a:r>
              <a:rPr lang="en-US" dirty="0" smtClean="0"/>
              <a:t>A variable’s type may have multiple qualifiers</a:t>
            </a:r>
          </a:p>
          <a:p>
            <a:pPr marL="457200" lvl="1" indent="0">
              <a:buNone/>
            </a:pPr>
            <a:r>
              <a:rPr lang="en-US" sz="2400" dirty="0" smtClean="0">
                <a:solidFill>
                  <a:srgbClr val="FF0000"/>
                </a:solidFill>
              </a:rPr>
              <a:t>@Immutable</a:t>
            </a:r>
            <a:r>
              <a:rPr lang="en-US" sz="2400" dirty="0" smtClean="0"/>
              <a:t> Map&lt;</a:t>
            </a:r>
            <a:r>
              <a:rPr lang="en-US" sz="2400" dirty="0" smtClean="0">
                <a:solidFill>
                  <a:srgbClr val="FF0000"/>
                </a:solidFill>
              </a:rPr>
              <a:t>@English </a:t>
            </a:r>
            <a:r>
              <a:rPr lang="en-US" sz="2400" dirty="0" smtClean="0"/>
              <a:t>String, </a:t>
            </a:r>
            <a:r>
              <a:rPr lang="en-US" sz="2400" dirty="0" smtClean="0">
                <a:solidFill>
                  <a:srgbClr val="FF0000"/>
                </a:solidFill>
              </a:rPr>
              <a:t>@</a:t>
            </a:r>
            <a:r>
              <a:rPr lang="en-US" sz="2400" dirty="0" err="1" smtClean="0">
                <a:solidFill>
                  <a:srgbClr val="FF0000"/>
                </a:solidFill>
              </a:rPr>
              <a:t>NonNegative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Integer&gt;</a:t>
            </a:r>
          </a:p>
          <a:p>
            <a:r>
              <a:rPr lang="en-US" dirty="0" smtClean="0"/>
              <a:t>Some variables are not represented at all</a:t>
            </a:r>
          </a:p>
          <a:p>
            <a:pPr lvl="1"/>
            <a:r>
              <a:rPr lang="en-US" dirty="0" smtClean="0"/>
              <a:t>primitives (</a:t>
            </a:r>
            <a:r>
              <a:rPr lang="en-US" dirty="0" err="1" smtClean="0"/>
              <a:t>int</a:t>
            </a:r>
            <a:r>
              <a:rPr lang="en-US" dirty="0" smtClean="0"/>
              <a:t>, …) when analyzing null pointer errors</a:t>
            </a:r>
          </a:p>
          <a:p>
            <a:r>
              <a:rPr lang="en-US" dirty="0" smtClean="0"/>
              <a:t>No loops</a:t>
            </a:r>
          </a:p>
          <a:p>
            <a:pPr lvl="1"/>
            <a:r>
              <a:rPr lang="en-US" dirty="0" smtClean="0"/>
              <a:t>If program is verifiable, solvable in polynomial time</a:t>
            </a:r>
          </a:p>
          <a:p>
            <a:pPr lvl="1"/>
            <a:r>
              <a:rPr lang="en-US" dirty="0" smtClean="0"/>
              <a:t>Human leverage:  high-level pattern matching</a:t>
            </a:r>
          </a:p>
          <a:p>
            <a:pPr marL="0" indent="0">
              <a:buNone/>
            </a:pPr>
            <a:r>
              <a:rPr lang="en-US" dirty="0" smtClean="0"/>
              <a:t>More accurate intuition:  type </a:t>
            </a:r>
            <a:r>
              <a:rPr lang="en-US" dirty="0" smtClean="0"/>
              <a:t>constraints</a:t>
            </a:r>
          </a:p>
          <a:p>
            <a:pPr marL="857250" lvl="1" indent="-457200"/>
            <a:r>
              <a:rPr lang="en-US" dirty="0" smtClean="0"/>
              <a:t>Solving a game = type inference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5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unintended side effects</a:t>
            </a:r>
          </a:p>
          <a:p>
            <a:r>
              <a:rPr lang="en-US" dirty="0" smtClean="0"/>
              <a:t>format string and </a:t>
            </a:r>
            <a:r>
              <a:rPr lang="en-US" dirty="0" err="1" smtClean="0"/>
              <a:t>regexp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incorrect equality checks</a:t>
            </a:r>
          </a:p>
          <a:p>
            <a:r>
              <a:rPr lang="en-US" dirty="0" smtClean="0"/>
              <a:t>race conditions and deadlocks</a:t>
            </a:r>
          </a:p>
          <a:p>
            <a:r>
              <a:rPr lang="en-US" dirty="0" smtClean="0"/>
              <a:t>units of measurement</a:t>
            </a:r>
          </a:p>
          <a:p>
            <a:r>
              <a:rPr lang="en-US" dirty="0" smtClean="0"/>
              <a:t>aliasing</a:t>
            </a:r>
          </a:p>
          <a:p>
            <a:r>
              <a:rPr lang="en-US" dirty="0" smtClean="0"/>
              <a:t>27 of the CWE/SANS </a:t>
            </a:r>
            <a:r>
              <a:rPr lang="en-US" dirty="0"/>
              <a:t>Top </a:t>
            </a:r>
            <a:r>
              <a:rPr lang="en-US" dirty="0" smtClean="0"/>
              <a:t>41</a:t>
            </a:r>
            <a:r>
              <a:rPr lang="en-US" dirty="0" smtClean="0"/>
              <a:t> </a:t>
            </a:r>
            <a:r>
              <a:rPr lang="en-US" dirty="0"/>
              <a:t>Most Dangerous Software Errors</a:t>
            </a:r>
            <a:endParaRPr lang="en-US" dirty="0" smtClean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verification challenges?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Type system approach</a:t>
            </a:r>
          </a:p>
          <a:p>
            <a:r>
              <a:rPr lang="en-US" dirty="0" smtClean="0"/>
              <a:t>Modular; local reasoning &amp; understanding</a:t>
            </a:r>
            <a:endParaRPr lang="en-US" dirty="0"/>
          </a:p>
          <a:p>
            <a:r>
              <a:rPr lang="en-US" dirty="0" smtClean="0"/>
              <a:t>Equally powerful as any other verification technology (theorem proving, model checking, …)</a:t>
            </a:r>
          </a:p>
          <a:p>
            <a:r>
              <a:rPr lang="en-US" dirty="0" smtClean="0"/>
              <a:t>Less effective for correctness of numerical computations</a:t>
            </a:r>
          </a:p>
          <a:p>
            <a:r>
              <a:rPr lang="en-US" dirty="0" smtClean="0"/>
              <a:t>Not good for full functional correctness</a:t>
            </a:r>
          </a:p>
          <a:p>
            <a:r>
              <a:rPr lang="en-US" dirty="0" smtClean="0"/>
              <a:t>Not good for temporal properties (focus on data)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10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5486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we build the system?</a:t>
            </a:r>
          </a:p>
          <a:p>
            <a:pPr marL="400050" lvl="1" indent="0">
              <a:buNone/>
            </a:pPr>
            <a:r>
              <a:rPr lang="en-US" dirty="0" smtClean="0"/>
              <a:t>End-to-end:  game ↔ program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the game be fun?</a:t>
            </a:r>
          </a:p>
          <a:p>
            <a:pPr marL="400050" lvl="1" indent="0">
              <a:buNone/>
            </a:pPr>
            <a:r>
              <a:rPr lang="en-US" dirty="0" smtClean="0"/>
              <a:t>Better than waiting for the bus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people outperform verification algorithms?</a:t>
            </a:r>
          </a:p>
          <a:p>
            <a:pPr marL="400050" lvl="1" indent="0">
              <a:buNone/>
            </a:pPr>
            <a:r>
              <a:rPr lang="en-US" dirty="0" smtClean="0"/>
              <a:t>Inference is </a:t>
            </a:r>
            <a:r>
              <a:rPr lang="en-US" dirty="0" err="1" smtClean="0"/>
              <a:t>undecidable</a:t>
            </a:r>
            <a:r>
              <a:rPr lang="en-US" dirty="0" smtClean="0"/>
              <a:t> (human experts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≫</a:t>
            </a:r>
            <a:r>
              <a:rPr lang="en-US" dirty="0" smtClean="0"/>
              <a:t> algorithms)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for correct, verifiable programs,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for incorrect or unverifiable programs</a:t>
            </a:r>
          </a:p>
          <a:p>
            <a:pPr marL="400050" lvl="1" indent="0">
              <a:buNone/>
            </a:pPr>
            <a:r>
              <a:rPr lang="en-US" u="sng" dirty="0" smtClean="0"/>
              <a:t>Location of </a:t>
            </a:r>
            <a:r>
              <a:rPr lang="en-US" u="sng" dirty="0" err="1" smtClean="0"/>
              <a:t>buzzsaws</a:t>
            </a:r>
            <a:r>
              <a:rPr lang="en-US" dirty="0" smtClean="0"/>
              <a:t> is key to the whole approach</a:t>
            </a:r>
          </a:p>
          <a:p>
            <a:pPr marL="400050" lvl="1" indent="0">
              <a:buNone/>
            </a:pPr>
            <a:r>
              <a:rPr lang="en-US" dirty="0" smtClean="0"/>
              <a:t>Game players only have to </a:t>
            </a:r>
            <a:r>
              <a:rPr lang="en-US" dirty="0" smtClean="0">
                <a:solidFill>
                  <a:srgbClr val="FF0000"/>
                </a:solidFill>
              </a:rPr>
              <a:t>reduce</a:t>
            </a:r>
            <a:r>
              <a:rPr lang="en-US" dirty="0" smtClean="0"/>
              <a:t> overall verification cost, not fully verify the program</a:t>
            </a:r>
          </a:p>
          <a:p>
            <a:pPr marL="400050" lvl="1" indent="0">
              <a:buNone/>
            </a:pPr>
            <a:r>
              <a:rPr lang="en-US" dirty="0" smtClean="0"/>
              <a:t>Also see </a:t>
            </a:r>
            <a:r>
              <a:rPr lang="en-US" dirty="0" err="1" smtClean="0"/>
              <a:t>FoldIt</a:t>
            </a:r>
            <a:r>
              <a:rPr lang="en-US" dirty="0" smtClean="0"/>
              <a:t> (protein folding)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0659" y="1447800"/>
            <a:ext cx="852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Yes!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9202" y="2514600"/>
            <a:ext cx="133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Maybe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Score is influenced by:</a:t>
            </a:r>
          </a:p>
          <a:p>
            <a:r>
              <a:rPr lang="en-US" dirty="0" smtClean="0"/>
              <a:t>Collisions </a:t>
            </a:r>
            <a:r>
              <a:rPr lang="en-US" dirty="0"/>
              <a:t>(verifiability)</a:t>
            </a:r>
          </a:p>
          <a:p>
            <a:r>
              <a:rPr lang="en-US" dirty="0"/>
              <a:t>Use of </a:t>
            </a:r>
            <a:r>
              <a:rPr lang="en-US" dirty="0" err="1"/>
              <a:t>buzzsaws</a:t>
            </a:r>
            <a:r>
              <a:rPr lang="en-US" dirty="0"/>
              <a:t> (trusted assumptions)</a:t>
            </a:r>
          </a:p>
          <a:p>
            <a:r>
              <a:rPr lang="en-US" dirty="0"/>
              <a:t>Pipe widths, distinguishing input and output pipes (re-usability of modules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Multiple solutions may be possible</a:t>
            </a: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Score is a proxy for quality of verification </a:t>
            </a:r>
            <a:r>
              <a:rPr lang="en-US" dirty="0" smtClean="0"/>
              <a:t>result</a:t>
            </a:r>
          </a:p>
          <a:p>
            <a:r>
              <a:rPr lang="en-US" dirty="0" smtClean="0"/>
              <a:t>Have we just rephrased the hardest question?</a:t>
            </a:r>
          </a:p>
          <a:p>
            <a:r>
              <a:rPr lang="en-US" dirty="0" smtClean="0"/>
              <a:t>Heuristics &amp; search strategies for an optimization problem</a:t>
            </a:r>
          </a:p>
          <a:p>
            <a:r>
              <a:rPr lang="en-US" dirty="0" smtClean="0"/>
              <a:t>Discover algorithms that may outperform players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07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 and competition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High-score </a:t>
            </a:r>
            <a:r>
              <a:rPr lang="en-US" dirty="0"/>
              <a:t>boards</a:t>
            </a:r>
          </a:p>
          <a:p>
            <a:r>
              <a:rPr lang="en-US" dirty="0"/>
              <a:t>Collaborative teams solve </a:t>
            </a:r>
            <a:r>
              <a:rPr lang="en-US" dirty="0" smtClean="0"/>
              <a:t>challenges</a:t>
            </a:r>
          </a:p>
          <a:p>
            <a:r>
              <a:rPr lang="en-US" dirty="0" smtClean="0"/>
              <a:t>Share scripts</a:t>
            </a:r>
            <a:endParaRPr lang="en-US" dirty="0"/>
          </a:p>
          <a:p>
            <a:r>
              <a:rPr lang="en-US" dirty="0" smtClean="0"/>
              <a:t>Interaction:  chats</a:t>
            </a:r>
            <a:r>
              <a:rPr lang="en-US" dirty="0"/>
              <a:t>, forums, </a:t>
            </a:r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4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 problems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Choosing modularity and abstractions</a:t>
            </a:r>
          </a:p>
          <a:p>
            <a:r>
              <a:rPr lang="en-US" dirty="0"/>
              <a:t>Task breakdown</a:t>
            </a:r>
          </a:p>
          <a:p>
            <a:r>
              <a:rPr lang="en-US" dirty="0" smtClean="0"/>
              <a:t>Dividing </a:t>
            </a:r>
            <a:r>
              <a:rPr lang="en-US" dirty="0"/>
              <a:t>tasks between </a:t>
            </a:r>
            <a:r>
              <a:rPr lang="en-US" dirty="0" smtClean="0"/>
              <a:t>people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ransparent vs. </a:t>
            </a:r>
            <a:r>
              <a:rPr lang="en-US" dirty="0"/>
              <a:t>powerful tools</a:t>
            </a:r>
          </a:p>
          <a:p>
            <a:r>
              <a:rPr lang="en-US" dirty="0"/>
              <a:t>O</a:t>
            </a:r>
            <a:r>
              <a:rPr lang="en-US" dirty="0" smtClean="0"/>
              <a:t>ptimizing intractable </a:t>
            </a:r>
            <a:r>
              <a:rPr lang="en-US" dirty="0"/>
              <a:t>problems</a:t>
            </a:r>
          </a:p>
          <a:p>
            <a:r>
              <a:rPr lang="en-US" dirty="0" smtClean="0"/>
              <a:t>Cooperation</a:t>
            </a:r>
            <a:r>
              <a:rPr lang="en-US" dirty="0"/>
              <a:t>, competition, and </a:t>
            </a:r>
            <a:r>
              <a:rPr lang="en-US" dirty="0" smtClean="0"/>
              <a:t>specialization</a:t>
            </a:r>
          </a:p>
          <a:p>
            <a:r>
              <a:rPr lang="en-US" dirty="0" smtClean="0"/>
              <a:t>What is the role of training?</a:t>
            </a:r>
          </a:p>
          <a:p>
            <a:r>
              <a:rPr lang="en-US" dirty="0" smtClean="0"/>
              <a:t>Information overload</a:t>
            </a:r>
            <a:endParaRPr lang="en-US" dirty="0"/>
          </a:p>
          <a:p>
            <a:r>
              <a:rPr lang="en-US" dirty="0" smtClean="0"/>
              <a:t>Making SE fun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97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3-way collaboration:</a:t>
            </a:r>
            <a:br>
              <a:rPr lang="en-US" dirty="0" smtClean="0"/>
            </a:br>
            <a:r>
              <a:rPr lang="en-US" dirty="0" smtClean="0"/>
              <a:t>machines, players, verification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Machines</a:t>
            </a:r>
            <a:r>
              <a:rPr lang="en-US" dirty="0" smtClean="0"/>
              <a:t>:  Automatic </a:t>
            </a:r>
            <a:r>
              <a:rPr lang="en-US" dirty="0"/>
              <a:t>inference and </a:t>
            </a:r>
            <a:r>
              <a:rPr lang="en-US" dirty="0" smtClean="0"/>
              <a:t>optimizations</a:t>
            </a:r>
          </a:p>
          <a:p>
            <a:pPr lvl="1"/>
            <a:r>
              <a:rPr lang="en-US" dirty="0"/>
              <a:t>Brute force is not feasible for large programs</a:t>
            </a:r>
          </a:p>
          <a:p>
            <a:pPr lvl="1"/>
            <a:r>
              <a:rPr lang="en-US" dirty="0" smtClean="0"/>
              <a:t>Error messages from type inference systems are poor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Players</a:t>
            </a:r>
            <a:r>
              <a:rPr lang="en-US" dirty="0" smtClean="0"/>
              <a:t> do work that automated tools cannot</a:t>
            </a:r>
            <a:endParaRPr lang="en-US" dirty="0"/>
          </a:p>
          <a:p>
            <a:pPr lvl="1"/>
            <a:r>
              <a:rPr lang="en-US" dirty="0"/>
              <a:t>Leave a few easy challenges to encourage players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Verification experts </a:t>
            </a:r>
            <a:r>
              <a:rPr lang="en-US" dirty="0" smtClean="0"/>
              <a:t>do work that players cannot</a:t>
            </a:r>
          </a:p>
          <a:p>
            <a:pPr lvl="1"/>
            <a:r>
              <a:rPr lang="en-US" dirty="0" smtClean="0"/>
              <a:t>Classify un-verifiable code as safe or insecure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1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Simplify the challenge to its essence</a:t>
            </a:r>
          </a:p>
          <a:p>
            <a:pPr lvl="1"/>
            <a:r>
              <a:rPr lang="en-US" dirty="0" smtClean="0"/>
              <a:t>Related to the program/problem duality in SE</a:t>
            </a:r>
          </a:p>
          <a:p>
            <a:endParaRPr lang="en-US" dirty="0" smtClean="0"/>
          </a:p>
          <a:p>
            <a:r>
              <a:rPr lang="en-US" dirty="0" smtClean="0"/>
              <a:t>In Pipe Jam:</a:t>
            </a:r>
          </a:p>
          <a:p>
            <a:pPr lvl="1"/>
            <a:r>
              <a:rPr lang="en-US" dirty="0" smtClean="0"/>
              <a:t>Remove multiple pinch points in a row</a:t>
            </a:r>
          </a:p>
          <a:p>
            <a:pPr lvl="1"/>
            <a:r>
              <a:rPr lang="en-US" dirty="0" smtClean="0"/>
              <a:t>Remove pipes that suffer no conflicts</a:t>
            </a:r>
          </a:p>
          <a:p>
            <a:pPr lvl="1"/>
            <a:r>
              <a:rPr lang="en-US" dirty="0" smtClean="0"/>
              <a:t>Set pipes to known values, forbid changes to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20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Avoiding the big picture</a:t>
            </a:r>
            <a:endParaRPr lang="en-US" dirty="0"/>
          </a:p>
        </p:txBody>
      </p:sp>
      <p:pic>
        <p:nvPicPr>
          <p:cNvPr id="19458" name="Picture 2" descr="Z:\mernst-host\sync\client_ui.ep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82296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00294" y="6193196"/>
            <a:ext cx="5518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[“</a:t>
            </a:r>
            <a:r>
              <a:rPr lang="en-US" dirty="0"/>
              <a:t>Reducing the barriers to writing verified specifications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by Schiller &amp; Ernst, OOPSLA 2012]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5428831"/>
            <a:ext cx="8825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Novice users accomplished more when given less information but offered guidance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4567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Elide irrelevant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primitives, when proving lack of null pointer errors</a:t>
            </a:r>
          </a:p>
          <a:p>
            <a:endParaRPr lang="en-US" dirty="0"/>
          </a:p>
          <a:p>
            <a:r>
              <a:rPr lang="en-US" dirty="0" smtClean="0"/>
              <a:t>Also loses documentation, program context!</a:t>
            </a:r>
          </a:p>
          <a:p>
            <a:endParaRPr lang="en-US" dirty="0"/>
          </a:p>
          <a:p>
            <a:r>
              <a:rPr lang="en-US" dirty="0" smtClean="0"/>
              <a:t>Leave in some easy challenges so players feel good about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09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410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Information overload</a:t>
            </a:r>
            <a:br>
              <a:rPr lang="en-US" dirty="0" smtClean="0"/>
            </a:br>
            <a:r>
              <a:rPr lang="en-US" dirty="0" smtClean="0"/>
              <a:t>&amp; relevance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Too much detail:  player/user gets distracted</a:t>
            </a:r>
          </a:p>
          <a:p>
            <a:r>
              <a:rPr lang="en-US" dirty="0" smtClean="0"/>
              <a:t>Too little detail:  unable to produce useful result</a:t>
            </a:r>
          </a:p>
          <a:p>
            <a:endParaRPr lang="en-US" dirty="0"/>
          </a:p>
          <a:p>
            <a:r>
              <a:rPr lang="en-US" dirty="0" smtClean="0"/>
              <a:t>Example:  optimization</a:t>
            </a:r>
          </a:p>
          <a:p>
            <a:r>
              <a:rPr lang="en-US" dirty="0" smtClean="0"/>
              <a:t>Example:  hiding details</a:t>
            </a:r>
            <a:endParaRPr lang="en-US" dirty="0"/>
          </a:p>
        </p:txBody>
      </p:sp>
      <p:pic>
        <p:nvPicPr>
          <p:cNvPr id="10242" name="Picture 2" descr="http://upload.wikimedia.org/wikipedia/commons/f/f0/Shiskin_-_The_Forest_Clearin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2438400" cy="162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5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Utilizing a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What is the best way to utilize a community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Reconfigure games to adjust </a:t>
            </a:r>
            <a:r>
              <a:rPr lang="en-US" dirty="0" smtClean="0"/>
              <a:t>difficulty</a:t>
            </a:r>
          </a:p>
          <a:p>
            <a:pPr marL="0" indent="0">
              <a:buNone/>
            </a:pPr>
            <a:r>
              <a:rPr lang="en-US" dirty="0" smtClean="0"/>
              <a:t>A potentially rich resource</a:t>
            </a:r>
          </a:p>
          <a:p>
            <a:pPr lvl="1"/>
            <a:r>
              <a:rPr lang="en-US" dirty="0"/>
              <a:t>Angry Birds:  5 million hours of play time </a:t>
            </a:r>
            <a:r>
              <a:rPr lang="en-US" i="1" dirty="0"/>
              <a:t>per day</a:t>
            </a:r>
            <a:endParaRPr lang="en-US" dirty="0"/>
          </a:p>
          <a:p>
            <a:pPr lvl="1"/>
            <a:r>
              <a:rPr lang="en-US" dirty="0"/>
              <a:t>200,000 years spent (as of 2011)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How do gaming and developer communities differ?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1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 Traffic Jam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3513137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219200"/>
            <a:ext cx="4781550" cy="545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468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decomposition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Program design methodologies:</a:t>
            </a:r>
          </a:p>
          <a:p>
            <a:r>
              <a:rPr lang="en-US" dirty="0" smtClean="0"/>
              <a:t>Procedural</a:t>
            </a:r>
          </a:p>
          <a:p>
            <a:r>
              <a:rPr lang="en-US" dirty="0" smtClean="0"/>
              <a:t>Object-oriented</a:t>
            </a:r>
          </a:p>
          <a:p>
            <a:r>
              <a:rPr lang="en-US" dirty="0" smtClean="0"/>
              <a:t>Functional</a:t>
            </a:r>
          </a:p>
          <a:p>
            <a:r>
              <a:rPr lang="en-US" dirty="0" smtClean="0"/>
              <a:t>Logic programming</a:t>
            </a:r>
          </a:p>
          <a:p>
            <a:r>
              <a:rPr lang="en-US" dirty="0" smtClean="0"/>
              <a:t>Design patterns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Tradeoffs among competing desiderata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game design makes similar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 action at a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colors indicate non-local dependences:</a:t>
            </a:r>
            <a:br>
              <a:rPr lang="en-US" dirty="0" smtClean="0"/>
            </a:br>
            <a:r>
              <a:rPr lang="en-US" dirty="0" smtClean="0"/>
              <a:t>uses of the same variable must be consistent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170" name="Picture 2" descr="https://upload.wikimedia.org/wikipedia/commons/thumb/1/1f/Feynmann_Diagram_Gluon_Radiation.svg/287px-Feynmann_Diagram_Gluon_Radiatio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47800"/>
            <a:ext cx="27336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27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Organizing a program’s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programmer-supplied decomposition</a:t>
            </a:r>
          </a:p>
          <a:p>
            <a:pPr lvl="1"/>
            <a:r>
              <a:rPr lang="en-US" dirty="0"/>
              <a:t>Classes, </a:t>
            </a:r>
            <a:r>
              <a:rPr lang="en-US" dirty="0" smtClean="0"/>
              <a:t>methods</a:t>
            </a:r>
          </a:p>
          <a:p>
            <a:pPr lvl="1"/>
            <a:r>
              <a:rPr lang="en-US" dirty="0" smtClean="0"/>
              <a:t>Programmer probably had a good reason</a:t>
            </a:r>
            <a:endParaRPr lang="en-US" dirty="0"/>
          </a:p>
          <a:p>
            <a:pPr lvl="1"/>
            <a:r>
              <a:rPr lang="en-US" dirty="0"/>
              <a:t>Variables, calls cross-cut these structures</a:t>
            </a:r>
          </a:p>
          <a:p>
            <a:r>
              <a:rPr lang="en-US" dirty="0" smtClean="0"/>
              <a:t>No one presentation is best for all tasks</a:t>
            </a:r>
          </a:p>
          <a:p>
            <a:r>
              <a:rPr lang="en-US" dirty="0" smtClean="0"/>
              <a:t>Another decompositions are possible</a:t>
            </a:r>
            <a:endParaRPr lang="en-US" dirty="0"/>
          </a:p>
          <a:p>
            <a:pPr lvl="1"/>
            <a:r>
              <a:rPr lang="en-US" dirty="0"/>
              <a:t>Bring together </a:t>
            </a:r>
            <a:r>
              <a:rPr lang="en-US" dirty="0" smtClean="0"/>
              <a:t>variables, move apart other issues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Angry Birds</a:t>
            </a:r>
            <a:endParaRPr lang="en-US" dirty="0"/>
          </a:p>
        </p:txBody>
      </p:sp>
      <p:pic>
        <p:nvPicPr>
          <p:cNvPr id="4" name="angrybir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067907" cy="5440363"/>
          </a:xfrm>
        </p:spPr>
      </p:pic>
    </p:spTree>
    <p:extLst>
      <p:ext uri="{BB962C8B-B14F-4D97-AF65-F5344CB8AC3E}">
        <p14:creationId xmlns:p14="http://schemas.microsoft.com/office/powerpoint/2010/main" val="314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 Grid World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6400"/>
            <a:ext cx="6896100" cy="359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5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skin for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Pipes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boxes</a:t>
            </a:r>
          </a:p>
          <a:p>
            <a:pPr lvl="1"/>
            <a:r>
              <a:rPr lang="en-US" dirty="0" smtClean="0"/>
              <a:t>One box for arbitrarily many pipes of the same color</a:t>
            </a:r>
          </a:p>
          <a:p>
            <a:r>
              <a:rPr lang="en-US" dirty="0"/>
              <a:t>Pipe connections </a:t>
            </a:r>
            <a:r>
              <a:rPr lang="en-US" dirty="0">
                <a:sym typeface="Symbol"/>
              </a:rPr>
              <a:t> </a:t>
            </a:r>
            <a:r>
              <a:rPr lang="en-US" dirty="0" smtClean="0"/>
              <a:t>lines</a:t>
            </a:r>
          </a:p>
          <a:p>
            <a:pPr lvl="1"/>
            <a:r>
              <a:rPr lang="en-US" dirty="0" smtClean="0"/>
              <a:t>Didn’t eliminate action at a distance,</a:t>
            </a:r>
            <a:br>
              <a:rPr lang="en-US" dirty="0" smtClean="0"/>
            </a:br>
            <a:r>
              <a:rPr lang="en-US" dirty="0" smtClean="0"/>
              <a:t>but made it explicit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 smtClean="0"/>
              <a:t>Identical constraints and XML input file</a:t>
            </a:r>
          </a:p>
          <a:p>
            <a:pPr marL="0" indent="0">
              <a:buNone/>
            </a:pPr>
            <a:r>
              <a:rPr lang="en-US" dirty="0" smtClean="0"/>
              <a:t>Player is solving the same problem,</a:t>
            </a:r>
            <a:br>
              <a:rPr lang="en-US" dirty="0" smtClean="0"/>
            </a:br>
            <a:r>
              <a:rPr lang="en-US" dirty="0" smtClean="0"/>
              <a:t>but it feels like a different game</a:t>
            </a:r>
          </a:p>
          <a:p>
            <a:pPr marL="0" indent="0">
              <a:buNone/>
            </a:pPr>
            <a:r>
              <a:rPr lang="en-US" dirty="0" smtClean="0"/>
              <a:t>Will it be more successful?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33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game is harder than it looks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Example:  prove that </a:t>
            </a:r>
            <a:r>
              <a:rPr lang="en-US" sz="3200" dirty="0" err="1" smtClean="0"/>
              <a:t>myMap.get</a:t>
            </a:r>
            <a:r>
              <a:rPr lang="en-US" sz="3200" dirty="0" smtClean="0"/>
              <a:t>(</a:t>
            </a:r>
            <a:r>
              <a:rPr lang="en-US" sz="3200" dirty="0" err="1" smtClean="0"/>
              <a:t>someKey</a:t>
            </a:r>
            <a:r>
              <a:rPr lang="en-US" sz="3200" dirty="0" smtClean="0"/>
              <a:t>) returns a non-null value</a:t>
            </a:r>
            <a:br>
              <a:rPr lang="en-US" sz="3200" dirty="0" smtClean="0"/>
            </a:br>
            <a:r>
              <a:rPr lang="en-US" sz="3200" dirty="0" smtClean="0"/>
              <a:t>(recall: </a:t>
            </a:r>
            <a:r>
              <a:rPr lang="en-US" sz="3200" dirty="0" err="1" smtClean="0"/>
              <a:t>Map.get</a:t>
            </a:r>
            <a:r>
              <a:rPr lang="en-US" sz="3200" dirty="0" smtClean="0"/>
              <a:t> </a:t>
            </a:r>
            <a:r>
              <a:rPr lang="en-US" sz="3200" dirty="0"/>
              <a:t>returns null if the key isn’t in the map</a:t>
            </a:r>
            <a:r>
              <a:rPr lang="en-US" sz="3200" dirty="0" smtClean="0"/>
              <a:t>)</a:t>
            </a:r>
          </a:p>
          <a:p>
            <a:pPr lvl="1"/>
            <a:r>
              <a:rPr lang="en-US" dirty="0" err="1" smtClean="0"/>
              <a:t>myMap</a:t>
            </a:r>
            <a:r>
              <a:rPr lang="en-US" dirty="0" smtClean="0"/>
              <a:t> is declared as Map&lt;</a:t>
            </a:r>
            <a:r>
              <a:rPr lang="en-US" dirty="0" err="1" smtClean="0"/>
              <a:t>KeyType</a:t>
            </a:r>
            <a:r>
              <a:rPr lang="en-US" dirty="0" smtClean="0"/>
              <a:t>, @</a:t>
            </a:r>
            <a:r>
              <a:rPr lang="en-US" dirty="0" err="1" smtClean="0"/>
              <a:t>NonNull</a:t>
            </a:r>
            <a:r>
              <a:rPr lang="en-US" dirty="0" smtClean="0"/>
              <a:t> </a:t>
            </a:r>
            <a:r>
              <a:rPr lang="en-US" dirty="0" err="1" smtClean="0"/>
              <a:t>valueType</a:t>
            </a:r>
            <a:r>
              <a:rPr lang="en-US" dirty="0" smtClean="0"/>
              <a:t>&gt;</a:t>
            </a:r>
          </a:p>
          <a:p>
            <a:pPr lvl="1"/>
            <a:r>
              <a:rPr lang="en-US" dirty="0" err="1" smtClean="0"/>
              <a:t>someKey</a:t>
            </a:r>
            <a:r>
              <a:rPr lang="en-US" dirty="0" smtClean="0"/>
              <a:t> is a key in </a:t>
            </a:r>
            <a:r>
              <a:rPr lang="en-US" dirty="0" err="1" smtClean="0"/>
              <a:t>myMap</a:t>
            </a:r>
            <a:endParaRPr lang="en-US" dirty="0" smtClean="0"/>
          </a:p>
          <a:p>
            <a:r>
              <a:rPr lang="en-US" dirty="0" smtClean="0"/>
              <a:t>Example:  handle polymorphism (Java generics)</a:t>
            </a:r>
          </a:p>
          <a:p>
            <a:r>
              <a:rPr lang="en-US" dirty="0" smtClean="0"/>
              <a:t>The problem is fundamentally difficult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(SE)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Address </a:t>
            </a:r>
            <a:r>
              <a:rPr lang="en-US" dirty="0"/>
              <a:t>a hard problem</a:t>
            </a:r>
          </a:p>
          <a:p>
            <a:r>
              <a:rPr lang="en-US" dirty="0" smtClean="0"/>
              <a:t>Use human skills</a:t>
            </a:r>
          </a:p>
          <a:p>
            <a:r>
              <a:rPr lang="en-US" dirty="0"/>
              <a:t>Fun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A challenging task with no simple rules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Modularity and abstraction make it even harder</a:t>
            </a:r>
          </a:p>
        </p:txBody>
      </p:sp>
    </p:spTree>
    <p:extLst>
      <p:ext uri="{BB962C8B-B14F-4D97-AF65-F5344CB8AC3E}">
        <p14:creationId xmlns:p14="http://schemas.microsoft.com/office/powerpoint/2010/main" val="96186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program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(Examples:  model checking, abstract interpretation)</a:t>
            </a:r>
          </a:p>
          <a:p>
            <a:r>
              <a:rPr lang="en-US" dirty="0" smtClean="0"/>
              <a:t>Key problem:  the abstraction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apture the essence of the problem</a:t>
            </a:r>
          </a:p>
          <a:p>
            <a:pPr lvl="1"/>
            <a:r>
              <a:rPr lang="en-US" dirty="0" smtClean="0"/>
              <a:t>Too much detail:  infeasible analysis</a:t>
            </a:r>
          </a:p>
          <a:p>
            <a:pPr lvl="1"/>
            <a:r>
              <a:rPr lang="en-US" dirty="0" smtClean="0"/>
              <a:t>Too little detail:  does not prove desired properties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Designer insight and iteration are crucial</a:t>
            </a:r>
          </a:p>
          <a:p>
            <a:r>
              <a:rPr lang="en-US" dirty="0" smtClean="0"/>
              <a:t>Each new successful abstraction is a breakthrough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57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Designing a machine learner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Key issues:</a:t>
            </a:r>
          </a:p>
          <a:p>
            <a:pPr lvl="1"/>
            <a:r>
              <a:rPr lang="en-US" dirty="0" smtClean="0"/>
              <a:t>Learning algorithm (SVM, decision trees, neural network, genetic algorithm, …)</a:t>
            </a:r>
          </a:p>
          <a:p>
            <a:pPr lvl="1"/>
            <a:r>
              <a:rPr lang="en-US" dirty="0" smtClean="0"/>
              <a:t>Feature space (problem representation):  the information fed to the algorithm</a:t>
            </a:r>
          </a:p>
          <a:p>
            <a:pPr lvl="1"/>
            <a:endParaRPr lang="en-US" dirty="0"/>
          </a:p>
          <a:p>
            <a:r>
              <a:rPr lang="en-US" dirty="0" smtClean="0"/>
              <a:t>State of the art:</a:t>
            </a:r>
          </a:p>
          <a:p>
            <a:pPr lvl="1"/>
            <a:r>
              <a:rPr lang="en-US" dirty="0" smtClean="0"/>
              <a:t>Try lots of algorithms</a:t>
            </a:r>
          </a:p>
          <a:p>
            <a:pPr lvl="1"/>
            <a:r>
              <a:rPr lang="en-US" dirty="0" smtClean="0"/>
              <a:t>Try lots of feature spaces</a:t>
            </a:r>
          </a:p>
          <a:p>
            <a:pPr lvl="1"/>
            <a:r>
              <a:rPr lang="en-US" dirty="0" smtClean="0"/>
              <a:t>When one works, publish it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Designing a (SE)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Goals:</a:t>
            </a:r>
          </a:p>
          <a:p>
            <a:r>
              <a:rPr lang="en-US" dirty="0" smtClean="0"/>
              <a:t>Address </a:t>
            </a:r>
            <a:r>
              <a:rPr lang="en-US" dirty="0"/>
              <a:t>a hard problem</a:t>
            </a:r>
          </a:p>
          <a:p>
            <a:r>
              <a:rPr lang="en-US" dirty="0" smtClean="0"/>
              <a:t>Use human skills</a:t>
            </a:r>
          </a:p>
          <a:p>
            <a:r>
              <a:rPr lang="en-US" dirty="0"/>
              <a:t>Fun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A challenging task with no simple rules</a:t>
            </a:r>
          </a:p>
          <a:p>
            <a:pPr marL="0" indent="0">
              <a:buNone/>
            </a:pPr>
            <a:r>
              <a:rPr lang="en-US" dirty="0" smtClean="0"/>
              <a:t>Modularity and abstraction make it even harder</a:t>
            </a:r>
          </a:p>
        </p:txBody>
      </p:sp>
    </p:spTree>
    <p:extLst>
      <p:ext uri="{BB962C8B-B14F-4D97-AF65-F5344CB8AC3E}">
        <p14:creationId xmlns:p14="http://schemas.microsoft.com/office/powerpoint/2010/main" val="387959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http://static.giantbomb.com/uploads/original/0/26/9780-itsahi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81000"/>
            <a:ext cx="2647948" cy="264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successful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://images3.wikia.nocookie.net/__cb20120622150126/angrybirds/images/7/7f/Loading_scre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257800"/>
            <a:ext cx="3615464" cy="204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ttp://www.electricfeast.com/wp-content/uploads/2013/06/ccs_mai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003" y="2888456"/>
            <a:ext cx="3296478" cy="236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screenshots.en.sftcdn.net/en/scrn/3342000/3342167/modloader-for-minecraft-02-700x4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399" y="5365122"/>
            <a:ext cx="2935219" cy="170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www.viralblog.com/wp-content/uploads/2010/05/farmvill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1" y="4661418"/>
            <a:ext cx="2870200" cy="219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://algebrafunsheets.com/blog/wp-content/uploads/2011/11/board300x30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2192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igta5.com/images/gta-v-cover-art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58459"/>
            <a:ext cx="2882758" cy="352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25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ESP game (image labeling)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 descr="http://sterenblog.files.wordpress.com/2011/02/esp-gam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47825"/>
            <a:ext cx="6696075" cy="503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6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Duolingo</a:t>
            </a:r>
            <a:r>
              <a:rPr lang="en-US" dirty="0" smtClean="0"/>
              <a:t> (translation)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2" name="Picture 4" descr="http://www.cmu.edu/news/stories/archives/2012/june/images/duolingo_300x2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938462"/>
            <a:ext cx="285750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dn2.ubergizmo.com/wp-content/uploads/2011/12/duolin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16" y="2438400"/>
            <a:ext cx="5867400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55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verification</a:t>
            </a:r>
            <a:endParaRPr lang="en-US" dirty="0"/>
          </a:p>
        </p:txBody>
      </p:sp>
      <p:pic>
        <p:nvPicPr>
          <p:cNvPr id="10" name="verification-mut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886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ReCAPTCHA</a:t>
            </a:r>
            <a:r>
              <a:rPr lang="en-US" dirty="0" smtClean="0"/>
              <a:t> (optical character recognition)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irevolution.files.wordpress.com/2013/06/recaptcha_pic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905000"/>
            <a:ext cx="5635625" cy="457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30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Z:\mernst-host\tmp\image-segmenta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400"/>
            <a:ext cx="6858000" cy="477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3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r>
              <a:rPr lang="en-US" dirty="0" smtClean="0"/>
              <a:t> (proteomics)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89" y="1143000"/>
            <a:ext cx="7700963" cy="595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2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FoldIt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Proteomics game at UW</a:t>
            </a:r>
          </a:p>
          <a:p>
            <a:r>
              <a:rPr lang="en-US" dirty="0"/>
              <a:t>Effectively created the genre of games that solve hard problems</a:t>
            </a:r>
          </a:p>
          <a:p>
            <a:r>
              <a:rPr lang="en-US" dirty="0"/>
              <a:t>Three Nature papers in under 2 years</a:t>
            </a:r>
          </a:p>
          <a:p>
            <a:r>
              <a:rPr lang="en-US" dirty="0"/>
              <a:t>Over 240,000 players, 200+ new per day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Abstraction and modularity</a:t>
            </a:r>
            <a:br>
              <a:rPr lang="en-US" dirty="0" smtClean="0"/>
            </a:br>
            <a:r>
              <a:rPr lang="en-US" dirty="0" smtClean="0"/>
              <a:t>in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Abstraction</a:t>
            </a:r>
          </a:p>
          <a:p>
            <a:r>
              <a:rPr lang="en-US" dirty="0" smtClean="0"/>
              <a:t>Is </a:t>
            </a:r>
            <a:r>
              <a:rPr lang="en-US" dirty="0"/>
              <a:t>the player doing the goal task directly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/>
              <a:t>An abstracted game:</a:t>
            </a:r>
          </a:p>
          <a:p>
            <a:pPr lvl="1"/>
            <a:r>
              <a:rPr lang="en-US" dirty="0"/>
              <a:t>No need for expertise in the problem domain</a:t>
            </a:r>
          </a:p>
          <a:p>
            <a:pPr lvl="1"/>
            <a:r>
              <a:rPr lang="en-US" dirty="0"/>
              <a:t>No obvious connection to the real-world </a:t>
            </a:r>
            <a:r>
              <a:rPr lang="en-US" dirty="0" smtClean="0"/>
              <a:t>value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 smtClean="0"/>
              <a:t>Modularity</a:t>
            </a:r>
            <a:endParaRPr lang="en-US" b="1" dirty="0"/>
          </a:p>
          <a:p>
            <a:r>
              <a:rPr lang="en-US" dirty="0"/>
              <a:t>Each player solves part of the overall problem</a:t>
            </a:r>
          </a:p>
          <a:p>
            <a:r>
              <a:rPr lang="en-US" dirty="0"/>
              <a:t>The system combines the contributions of different </a:t>
            </a:r>
            <a:r>
              <a:rPr lang="en-US" dirty="0" smtClean="0"/>
              <a:t>players</a:t>
            </a:r>
          </a:p>
          <a:p>
            <a:r>
              <a:rPr lang="en-US" dirty="0"/>
              <a:t>Programs have natural modularity, created by the </a:t>
            </a:r>
            <a:r>
              <a:rPr lang="en-US" dirty="0" smtClean="0"/>
              <a:t>programmer</a:t>
            </a:r>
          </a:p>
          <a:p>
            <a:pPr marL="457200" lvl="1" indent="0">
              <a:buNone/>
            </a:pPr>
            <a:r>
              <a:rPr lang="en-US" dirty="0" smtClean="0"/>
              <a:t>In Pipe Jam:</a:t>
            </a:r>
            <a:endParaRPr lang="en-US" dirty="0"/>
          </a:p>
          <a:p>
            <a:pPr lvl="1"/>
            <a:r>
              <a:rPr lang="en-US" dirty="0"/>
              <a:t>World = program</a:t>
            </a:r>
          </a:p>
          <a:p>
            <a:pPr lvl="1"/>
            <a:r>
              <a:rPr lang="en-US" dirty="0"/>
              <a:t>Level = class</a:t>
            </a:r>
          </a:p>
          <a:p>
            <a:pPr lvl="1"/>
            <a:r>
              <a:rPr lang="en-US" dirty="0"/>
              <a:t>Board = </a:t>
            </a:r>
            <a:r>
              <a:rPr lang="en-US" dirty="0" smtClean="0"/>
              <a:t>method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8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of games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087013"/>
              </p:ext>
            </p:extLst>
          </p:nvPr>
        </p:nvGraphicFramePr>
        <p:xfrm>
          <a:off x="1447800" y="1600200"/>
          <a:ext cx="6324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200"/>
                <a:gridCol w="2108200"/>
                <a:gridCol w="2108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Abstraction?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Modularity?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 labeling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Translation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OCR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Image segmentation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sz="1600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Protein folding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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Type inference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  <a:sym typeface="Wingdings"/>
                        </a:rPr>
                        <a:t></a:t>
                      </a:r>
                      <a:endParaRPr lang="en-US" dirty="0" smtClean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15272" y="4814129"/>
            <a:ext cx="7819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Challenge:  create more games that are abstract and modular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86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solves multiple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Anything that can be expressed as a type system:</a:t>
            </a:r>
          </a:p>
          <a:p>
            <a:r>
              <a:rPr lang="en-US" dirty="0" smtClean="0"/>
              <a:t>null pointer errors</a:t>
            </a:r>
          </a:p>
          <a:p>
            <a:r>
              <a:rPr lang="en-US" dirty="0"/>
              <a:t>e</a:t>
            </a:r>
            <a:r>
              <a:rPr lang="en-US" dirty="0" smtClean="0"/>
              <a:t>ncryption</a:t>
            </a:r>
          </a:p>
          <a:p>
            <a:r>
              <a:rPr lang="en-US" dirty="0" smtClean="0"/>
              <a:t>SQL </a:t>
            </a:r>
            <a:r>
              <a:rPr lang="en-US" dirty="0"/>
              <a:t>injection</a:t>
            </a:r>
          </a:p>
          <a:p>
            <a:r>
              <a:rPr lang="en-US" dirty="0"/>
              <a:t>unintended side effects</a:t>
            </a:r>
          </a:p>
          <a:p>
            <a:r>
              <a:rPr lang="en-US" dirty="0"/>
              <a:t>format string and </a:t>
            </a:r>
            <a:r>
              <a:rPr lang="en-US" dirty="0" err="1"/>
              <a:t>regexp</a:t>
            </a:r>
            <a:r>
              <a:rPr lang="en-US" dirty="0"/>
              <a:t> validation</a:t>
            </a:r>
          </a:p>
          <a:p>
            <a:r>
              <a:rPr lang="en-US" dirty="0"/>
              <a:t>incorrect equality checks</a:t>
            </a:r>
          </a:p>
          <a:p>
            <a:r>
              <a:rPr lang="en-US" dirty="0"/>
              <a:t>race conditions and deadlocks</a:t>
            </a:r>
          </a:p>
          <a:p>
            <a:r>
              <a:rPr lang="en-US" dirty="0"/>
              <a:t>units of measurement</a:t>
            </a:r>
          </a:p>
          <a:p>
            <a:pPr marL="0" indent="0">
              <a:buNone/>
            </a:pPr>
            <a:r>
              <a:rPr lang="en-US" dirty="0" smtClean="0"/>
              <a:t>For a new type system:</a:t>
            </a:r>
          </a:p>
          <a:p>
            <a:r>
              <a:rPr lang="en-US" dirty="0" smtClean="0"/>
              <a:t>Map type system into the Pipe Jam schema</a:t>
            </a:r>
          </a:p>
          <a:p>
            <a:r>
              <a:rPr lang="en-US" dirty="0" smtClean="0"/>
              <a:t>Convert a program to a game instance</a:t>
            </a:r>
          </a:p>
          <a:p>
            <a:pPr marL="0" indent="0">
              <a:buNone/>
            </a:pPr>
            <a:r>
              <a:rPr lang="en-US" dirty="0" smtClean="0"/>
              <a:t>Pipe Jam also contains a layout game (different skill set)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61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7162800" cy="1143000"/>
          </a:xfrm>
        </p:spPr>
        <p:txBody>
          <a:bodyPr/>
          <a:lstStyle/>
          <a:p>
            <a:r>
              <a:rPr lang="en-US" dirty="0" smtClean="0"/>
              <a:t>One game to rule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Problem reduction:</a:t>
            </a:r>
            <a:br>
              <a:rPr lang="en-US" dirty="0" smtClean="0"/>
            </a:br>
            <a:r>
              <a:rPr lang="en-US" dirty="0" smtClean="0"/>
              <a:t>Many problems can be</a:t>
            </a:r>
            <a:br>
              <a:rPr lang="en-US" dirty="0" smtClean="0"/>
            </a:br>
            <a:r>
              <a:rPr lang="en-US" dirty="0" smtClean="0"/>
              <a:t>converted to SAT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Can we </a:t>
            </a:r>
            <a:r>
              <a:rPr lang="en-US" dirty="0" err="1" smtClean="0"/>
              <a:t>gamify</a:t>
            </a:r>
            <a:r>
              <a:rPr lang="en-US" dirty="0" smtClean="0"/>
              <a:t> all those problems simultaneously?</a:t>
            </a:r>
            <a:endParaRPr lang="en-US" dirty="0"/>
          </a:p>
        </p:txBody>
      </p:sp>
      <p:pic>
        <p:nvPicPr>
          <p:cNvPr id="8194" name="Picture 2" descr="http://t1.gstatic.com/images?q=tbn:ANd9GcTtbOqwll4u-pcnIfxNx48hPxjCtihaqzdSbqif4XjXJwLHWIXTk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76200"/>
            <a:ext cx="17907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upload.wikimedia.org/wikipedia/commons/f/f8/384px-3SAT_reduced_too_VC_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048000"/>
            <a:ext cx="36576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27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think about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… when </a:t>
            </a:r>
            <a:r>
              <a:rPr lang="en-US" dirty="0"/>
              <a:t>you play the game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… when </a:t>
            </a:r>
            <a:r>
              <a:rPr lang="en-US" dirty="0"/>
              <a:t>you </a:t>
            </a:r>
            <a:r>
              <a:rPr lang="en-US" dirty="0" smtClean="0"/>
              <a:t>design the game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Translation to SAT:</a:t>
            </a:r>
          </a:p>
          <a:p>
            <a:r>
              <a:rPr lang="en-US" dirty="0"/>
              <a:t>E</a:t>
            </a:r>
            <a:r>
              <a:rPr lang="en-US" dirty="0" smtClean="0"/>
              <a:t>xplodes problem size</a:t>
            </a:r>
          </a:p>
          <a:p>
            <a:r>
              <a:rPr lang="en-US" dirty="0" smtClean="0"/>
              <a:t>Destroys problem structure, no human intuition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122" name="Picture 2" descr="http://upload.wikimedia.org/wikipedia/commons/f/f8/384px-3SAT_reduced_too_VC_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295400"/>
            <a:ext cx="365760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51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Casual gamers vs. trained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With time, players develop unique skills</a:t>
            </a:r>
          </a:p>
          <a:p>
            <a:r>
              <a:rPr lang="en-US" dirty="0" smtClean="0"/>
              <a:t>A plumber might be a protein-folding savant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Do casual games do useful work,</a:t>
            </a:r>
            <a:br>
              <a:rPr lang="en-US" dirty="0" smtClean="0"/>
            </a:br>
            <a:r>
              <a:rPr lang="en-US" dirty="0" smtClean="0"/>
              <a:t>or are they merely in training?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games</a:t>
            </a:r>
          </a:p>
          <a:p>
            <a:r>
              <a:rPr lang="en-US" dirty="0" smtClean="0"/>
              <a:t>Prove your program correct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test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Pit players against one another</a:t>
            </a:r>
          </a:p>
          <a:p>
            <a:pPr lvl="1"/>
            <a:r>
              <a:rPr lang="en-US" dirty="0" smtClean="0"/>
              <a:t>Developers and testers are friendly adversaries</a:t>
            </a:r>
          </a:p>
          <a:p>
            <a:r>
              <a:rPr lang="en-US" dirty="0" smtClean="0"/>
              <a:t>Given a solved game, seek a set of input balls that would cause a conflict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1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games being built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Invariant detection (a la Daikon)</a:t>
            </a:r>
          </a:p>
          <a:p>
            <a:r>
              <a:rPr lang="en-US" dirty="0" smtClean="0"/>
              <a:t>Model checking</a:t>
            </a:r>
          </a:p>
          <a:p>
            <a:r>
              <a:rPr lang="en-US" dirty="0" smtClean="0"/>
              <a:t>Model merging</a:t>
            </a:r>
          </a:p>
          <a:p>
            <a:r>
              <a:rPr lang="en-US" dirty="0" smtClean="0"/>
              <a:t>Register allocation</a:t>
            </a:r>
          </a:p>
          <a:p>
            <a:r>
              <a:rPr lang="en-US" dirty="0" smtClean="0"/>
              <a:t>… your ideas here!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* These are not my ideas; many come from DARPA’s Crowd-Sourced Formal Verification Program (Dr. Drew Dean, PM)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45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Prototypes </a:t>
            </a:r>
            <a:r>
              <a:rPr lang="en-US" dirty="0" smtClean="0"/>
              <a:t>exists</a:t>
            </a:r>
          </a:p>
          <a:p>
            <a:pPr lvl="1"/>
            <a:r>
              <a:rPr lang="en-US" dirty="0" smtClean="0"/>
              <a:t>Scales to small programs </a:t>
            </a:r>
            <a:r>
              <a:rPr lang="en-US" dirty="0" smtClean="0"/>
              <a:t>(thousands of </a:t>
            </a:r>
            <a:r>
              <a:rPr lang="en-US" dirty="0" smtClean="0"/>
              <a:t>lines)</a:t>
            </a:r>
          </a:p>
          <a:p>
            <a:pPr lvl="1"/>
            <a:r>
              <a:rPr lang="en-US" dirty="0" smtClean="0"/>
              <a:t>Players say it is “kind of fun”</a:t>
            </a:r>
          </a:p>
          <a:p>
            <a:r>
              <a:rPr lang="en-US" dirty="0" smtClean="0"/>
              <a:t>Many challenges remain</a:t>
            </a:r>
          </a:p>
          <a:p>
            <a:pPr lvl="1"/>
            <a:r>
              <a:rPr lang="en-US" dirty="0" smtClean="0"/>
              <a:t>Scale to larger programs</a:t>
            </a:r>
          </a:p>
          <a:p>
            <a:pPr lvl="1"/>
            <a:r>
              <a:rPr lang="en-US" dirty="0"/>
              <a:t>Create tests (example failures, or counterexamples)</a:t>
            </a:r>
          </a:p>
          <a:p>
            <a:pPr lvl="1"/>
            <a:r>
              <a:rPr lang="en-US" dirty="0" smtClean="0"/>
              <a:t>Scale to multiple players (parallelism, social aspects)</a:t>
            </a:r>
          </a:p>
          <a:p>
            <a:pPr lvl="1"/>
            <a:r>
              <a:rPr lang="en-US" dirty="0" smtClean="0"/>
              <a:t>Make the game more </a:t>
            </a:r>
            <a:r>
              <a:rPr lang="en-US" dirty="0" smtClean="0"/>
              <a:t>fun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58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Collaborators on Verification Games project: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Francois </a:t>
            </a:r>
            <a:r>
              <a:rPr lang="en-US" dirty="0"/>
              <a:t>Boucher-</a:t>
            </a:r>
            <a:r>
              <a:rPr lang="en-US" dirty="0" err="1"/>
              <a:t>Genesse</a:t>
            </a:r>
            <a:r>
              <a:rPr lang="en-US" dirty="0"/>
              <a:t>, Jonathan Burke, Matthew Burns, Seth Cooper, Craig Conner, Werner </a:t>
            </a:r>
            <a:r>
              <a:rPr lang="en-US" dirty="0" err="1"/>
              <a:t>Dietl</a:t>
            </a:r>
            <a:r>
              <a:rPr lang="en-US" dirty="0"/>
              <a:t>, Stephanie </a:t>
            </a:r>
            <a:r>
              <a:rPr lang="en-US" dirty="0" err="1" smtClean="0"/>
              <a:t>Dietzel</a:t>
            </a:r>
            <a:r>
              <a:rPr lang="en-US" dirty="0" smtClean="0"/>
              <a:t>, </a:t>
            </a:r>
            <a:r>
              <a:rPr lang="en-US" dirty="0"/>
              <a:t>Nat Mote, Tim </a:t>
            </a:r>
            <a:r>
              <a:rPr lang="en-US" dirty="0" err="1"/>
              <a:t>Pavlik</a:t>
            </a:r>
            <a:r>
              <a:rPr lang="en-US" dirty="0"/>
              <a:t>, </a:t>
            </a:r>
            <a:r>
              <a:rPr lang="en-US" dirty="0" err="1"/>
              <a:t>Zoran</a:t>
            </a:r>
            <a:r>
              <a:rPr lang="en-US" dirty="0"/>
              <a:t> </a:t>
            </a:r>
            <a:r>
              <a:rPr lang="en-US" dirty="0" err="1"/>
              <a:t>Popović</a:t>
            </a:r>
            <a:r>
              <a:rPr lang="en-US" dirty="0"/>
              <a:t>, Tyler </a:t>
            </a:r>
            <a:r>
              <a:rPr lang="en-US" dirty="0" err="1"/>
              <a:t>Rigsby</a:t>
            </a:r>
            <a:r>
              <a:rPr lang="en-US" dirty="0"/>
              <a:t>, Eric </a:t>
            </a:r>
            <a:r>
              <a:rPr lang="en-US" dirty="0" err="1"/>
              <a:t>Spishak</a:t>
            </a:r>
            <a:r>
              <a:rPr lang="en-US" dirty="0"/>
              <a:t>, Brian </a:t>
            </a:r>
            <a:r>
              <a:rPr lang="en-US" dirty="0" smtClean="0"/>
              <a:t>Walker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Funding:  DARPA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2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76200"/>
            <a:ext cx="1981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 smtClean="0"/>
              <a:t>Gamification</a:t>
            </a:r>
            <a:r>
              <a:rPr lang="en-US" sz="3600" dirty="0" smtClean="0"/>
              <a:t> of SE</a:t>
            </a:r>
            <a:br>
              <a:rPr lang="en-US" sz="3600" dirty="0" smtClean="0"/>
            </a:br>
            <a:r>
              <a:rPr lang="en-US" sz="3600" dirty="0" smtClean="0"/>
              <a:t>(program verification)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305800" cy="4419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Pipe Jam game…</a:t>
            </a:r>
          </a:p>
          <a:p>
            <a:pPr lvl="1"/>
            <a:r>
              <a:rPr lang="en-US" dirty="0" smtClean="0"/>
              <a:t>encodes</a:t>
            </a:r>
            <a:r>
              <a:rPr lang="en-US" dirty="0" smtClean="0"/>
              <a:t> </a:t>
            </a:r>
            <a:r>
              <a:rPr lang="en-US" dirty="0" smtClean="0"/>
              <a:t>correctness condition</a:t>
            </a:r>
          </a:p>
          <a:p>
            <a:pPr lvl="1"/>
            <a:r>
              <a:rPr lang="en-US" dirty="0" smtClean="0"/>
              <a:t>utilizes </a:t>
            </a:r>
            <a:r>
              <a:rPr lang="en-US" dirty="0" smtClean="0"/>
              <a:t>physical </a:t>
            </a:r>
            <a:r>
              <a:rPr lang="en-US" dirty="0" smtClean="0"/>
              <a:t>intuition &amp; human insight</a:t>
            </a:r>
            <a:endParaRPr lang="en-US" dirty="0" smtClean="0"/>
          </a:p>
          <a:p>
            <a:pPr lvl="1"/>
            <a:r>
              <a:rPr lang="en-US" dirty="0" smtClean="0"/>
              <a:t>is </a:t>
            </a:r>
            <a:r>
              <a:rPr lang="en-US" dirty="0" smtClean="0"/>
              <a:t>playable by anyone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Goal</a:t>
            </a:r>
            <a:r>
              <a:rPr lang="en-US" dirty="0" smtClean="0"/>
              <a:t>:  cheaper verification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verification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http</a:t>
            </a:r>
            <a:r>
              <a:rPr lang="en-US" dirty="0"/>
              <a:t>://</a:t>
            </a:r>
            <a:r>
              <a:rPr lang="en-US" dirty="0" smtClean="0"/>
              <a:t>cs.washington.edu/verigames</a:t>
            </a:r>
          </a:p>
          <a:p>
            <a:pPr marL="0" indent="0" algn="ctr">
              <a:buNone/>
            </a:pPr>
            <a:r>
              <a:rPr lang="en-US" sz="2200" dirty="0" smtClean="0"/>
              <a:t>Limited beta coming on July 23; </a:t>
            </a:r>
            <a:r>
              <a:rPr lang="en-US" sz="2200" dirty="0" smtClean="0"/>
              <a:t>a</a:t>
            </a:r>
            <a:r>
              <a:rPr lang="en-US" sz="2200" dirty="0" smtClean="0"/>
              <a:t>sk me for a passcode</a:t>
            </a:r>
            <a:endParaRPr lang="en-US" sz="22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697" y="71438"/>
            <a:ext cx="2136431" cy="160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11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Hard problems in software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410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Choosing modularity and abstractions</a:t>
            </a:r>
          </a:p>
          <a:p>
            <a:r>
              <a:rPr lang="en-US" dirty="0"/>
              <a:t>Task breakdown</a:t>
            </a:r>
          </a:p>
          <a:p>
            <a:r>
              <a:rPr lang="en-US" dirty="0" smtClean="0"/>
              <a:t>Dividing </a:t>
            </a:r>
            <a:r>
              <a:rPr lang="en-US" dirty="0"/>
              <a:t>tasks between </a:t>
            </a:r>
            <a:r>
              <a:rPr lang="en-US" dirty="0" smtClean="0"/>
              <a:t>people </a:t>
            </a:r>
            <a:r>
              <a:rPr lang="en-US" dirty="0"/>
              <a:t>and </a:t>
            </a:r>
            <a:r>
              <a:rPr lang="en-US" dirty="0" smtClean="0"/>
              <a:t>tools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ransparent vs. </a:t>
            </a:r>
            <a:r>
              <a:rPr lang="en-US" dirty="0"/>
              <a:t>powerful tools</a:t>
            </a:r>
          </a:p>
          <a:p>
            <a:r>
              <a:rPr lang="en-US" dirty="0"/>
              <a:t>O</a:t>
            </a:r>
            <a:r>
              <a:rPr lang="en-US" dirty="0" smtClean="0"/>
              <a:t>ptimizing intractable </a:t>
            </a:r>
            <a:r>
              <a:rPr lang="en-US" dirty="0"/>
              <a:t>problems</a:t>
            </a:r>
          </a:p>
          <a:p>
            <a:r>
              <a:rPr lang="en-US" dirty="0" smtClean="0"/>
              <a:t>Cooperation</a:t>
            </a:r>
            <a:r>
              <a:rPr lang="en-US" dirty="0"/>
              <a:t>, competition, and </a:t>
            </a:r>
            <a:r>
              <a:rPr lang="en-US" dirty="0" smtClean="0"/>
              <a:t>specialization</a:t>
            </a:r>
          </a:p>
          <a:p>
            <a:r>
              <a:rPr lang="en-US" dirty="0" smtClean="0"/>
              <a:t>What is the role of training?</a:t>
            </a:r>
          </a:p>
          <a:p>
            <a:r>
              <a:rPr lang="en-US" dirty="0" smtClean="0"/>
              <a:t>Information overload</a:t>
            </a:r>
            <a:endParaRPr lang="en-US" dirty="0"/>
          </a:p>
          <a:p>
            <a:r>
              <a:rPr lang="en-US" dirty="0" smtClean="0"/>
              <a:t>Making SE fun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 smtClean="0"/>
              <a:t>Games↔SE</a:t>
            </a:r>
            <a:r>
              <a:rPr lang="en-US" dirty="0" smtClean="0"/>
              <a:t>:  A useful, if imperfect, analogy</a:t>
            </a:r>
          </a:p>
          <a:p>
            <a:pPr marL="0" indent="0">
              <a:buNone/>
            </a:pPr>
            <a:r>
              <a:rPr lang="en-US" dirty="0"/>
              <a:t>Science benefits from:</a:t>
            </a:r>
          </a:p>
          <a:p>
            <a:pPr marL="285750" indent="-285750"/>
            <a:r>
              <a:rPr lang="en-US" dirty="0"/>
              <a:t>A games perspective on SE</a:t>
            </a:r>
          </a:p>
          <a:p>
            <a:pPr marL="285750" indent="-285750"/>
            <a:r>
              <a:rPr lang="en-US" dirty="0"/>
              <a:t>A SE perspective on </a:t>
            </a:r>
            <a:r>
              <a:rPr lang="en-US" dirty="0" smtClean="0"/>
              <a:t>games</a:t>
            </a:r>
          </a:p>
          <a:p>
            <a:pPr marL="0" indent="0">
              <a:buNone/>
            </a:pPr>
            <a:r>
              <a:rPr lang="en-US" dirty="0" smtClean="0"/>
              <a:t>May apply elsewhere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2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 Verify </a:t>
            </a:r>
            <a:r>
              <a:rPr lang="en-US" dirty="0"/>
              <a:t>software while you wait for the </a:t>
            </a:r>
            <a:r>
              <a:rPr lang="en-US" dirty="0" smtClean="0"/>
              <a:t>bus</a:t>
            </a:r>
          </a:p>
          <a:p>
            <a:r>
              <a:rPr lang="en-US" dirty="0" smtClean="0"/>
              <a:t>Make software verification </a:t>
            </a:r>
            <a:r>
              <a:rPr lang="en-US" b="1" dirty="0" smtClean="0">
                <a:solidFill>
                  <a:srgbClr val="FF0000"/>
                </a:solidFill>
              </a:rPr>
              <a:t>easy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fun</a:t>
            </a:r>
          </a:p>
          <a:p>
            <a:r>
              <a:rPr lang="en-US" dirty="0" smtClean="0"/>
              <a:t>Make the game </a:t>
            </a:r>
            <a:r>
              <a:rPr lang="en-US" b="1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everyone</a:t>
            </a:r>
          </a:p>
          <a:p>
            <a:r>
              <a:rPr lang="en-US" dirty="0" smtClean="0"/>
              <a:t>Harness the power of the </a:t>
            </a:r>
            <a:r>
              <a:rPr lang="en-US" b="1" dirty="0" smtClean="0">
                <a:solidFill>
                  <a:srgbClr val="FF0000"/>
                </a:solidFill>
              </a:rPr>
              <a:t>crowd</a:t>
            </a:r>
          </a:p>
        </p:txBody>
      </p:sp>
      <p:sp>
        <p:nvSpPr>
          <p:cNvPr id="4" name="AutoShape 5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://wwwdelivery.superstock.com/WI/223/1589/PreviewComp/SuperStock_1589-81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85" y="4410074"/>
            <a:ext cx="367714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s.cdn3.123rf.com/168nwm/mdmfotos/mdmfotos1008/mdmfotos100800046/7475729-two-young-latin-women-talking-at-a-bus-stop-after-sho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21249"/>
            <a:ext cx="2667000" cy="17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is like a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Fun puzzles that compel me to solve them:</a:t>
            </a:r>
          </a:p>
          <a:p>
            <a:r>
              <a:rPr lang="en-US" dirty="0" smtClean="0"/>
              <a:t>minimize </a:t>
            </a:r>
            <a:r>
              <a:rPr lang="en-US" dirty="0"/>
              <a:t>a test case</a:t>
            </a:r>
          </a:p>
          <a:p>
            <a:r>
              <a:rPr lang="en-US" dirty="0" smtClean="0"/>
              <a:t>fix </a:t>
            </a:r>
            <a:r>
              <a:rPr lang="en-US" dirty="0"/>
              <a:t>a bug</a:t>
            </a:r>
          </a:p>
          <a:p>
            <a:r>
              <a:rPr lang="en-US" dirty="0" smtClean="0"/>
              <a:t>create </a:t>
            </a:r>
            <a:r>
              <a:rPr lang="en-US" dirty="0"/>
              <a:t>a feature</a:t>
            </a:r>
          </a:p>
          <a:p>
            <a:r>
              <a:rPr lang="en-US" dirty="0" smtClean="0"/>
              <a:t>refactor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When is it not fun?</a:t>
            </a:r>
          </a:p>
          <a:p>
            <a:pPr marL="0" indent="0">
              <a:buNone/>
            </a:pPr>
            <a:r>
              <a:rPr lang="en-US" dirty="0" smtClean="0"/>
              <a:t>What is usability in SE?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3372" y="4382869"/>
            <a:ext cx="1328312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  <a:endParaRPr lang="en-US" sz="2000" dirty="0"/>
          </a:p>
        </p:txBody>
      </p:sp>
      <p:pic>
        <p:nvPicPr>
          <p:cNvPr id="9" name="Picture 6" descr="C:\cygwin\home\mernst\sync\verigames-images\che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2" y="4558585"/>
            <a:ext cx="1413986" cy="14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972207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Verified software</a:t>
            </a:r>
          </a:p>
          <a:p>
            <a:r>
              <a:rPr lang="en-US" sz="2000" dirty="0" smtClean="0"/>
              <a:t>(with proof/</a:t>
            </a:r>
            <a:br>
              <a:rPr lang="en-US" sz="2000" dirty="0" smtClean="0"/>
            </a:br>
            <a:r>
              <a:rPr lang="en-US" sz="2000" dirty="0" smtClean="0"/>
              <a:t>annotations)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4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429000" y="2317954"/>
            <a:ext cx="1693728" cy="1307692"/>
          </a:xfrm>
          <a:prstGeom prst="wedgeRoundRectCallout">
            <a:avLst>
              <a:gd name="adj1" fmla="val 105674"/>
              <a:gd name="adj2" fmla="val -53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2317845"/>
            <a:ext cx="1693728" cy="1307692"/>
          </a:xfrm>
          <a:prstGeom prst="wedgeRoundRectCallout">
            <a:avLst>
              <a:gd name="adj1" fmla="val -121556"/>
              <a:gd name="adj2" fmla="val -5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5" grpId="0"/>
      <p:bldP spid="16" grpId="0"/>
      <p:bldP spid="17" grpId="0" animBg="1"/>
      <p:bldP spid="18" grpId="0"/>
      <p:bldP spid="20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game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1942</Words>
  <Application>Microsoft Office PowerPoint</Application>
  <PresentationFormat>On-screen Show (4:3)</PresentationFormat>
  <Paragraphs>423</Paragraphs>
  <Slides>55</Slides>
  <Notes>10</Notes>
  <HiddenSlides>1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All work and no play makes software engineering dull</vt:lpstr>
      <vt:lpstr>Hard problems in software engineering</vt:lpstr>
      <vt:lpstr>Angry Birds</vt:lpstr>
      <vt:lpstr>Software verification</vt:lpstr>
      <vt:lpstr>Which is more fun?</vt:lpstr>
      <vt:lpstr>Crowd-sourced software verification</vt:lpstr>
      <vt:lpstr>Programming is like a game</vt:lpstr>
      <vt:lpstr>PowerPoint Presentation</vt:lpstr>
      <vt:lpstr>Pipe Jam game demo</vt:lpstr>
      <vt:lpstr>PowerPoint Presentation</vt:lpstr>
      <vt:lpstr>Program ↔ game correspondence</vt:lpstr>
      <vt:lpstr>Example:  encryption</vt:lpstr>
      <vt:lpstr>Example:  null pointer errors</vt:lpstr>
      <vt:lpstr>Type flow vs. dataflow</vt:lpstr>
      <vt:lpstr>Other examples</vt:lpstr>
      <vt:lpstr>What verification challenges?</vt:lpstr>
      <vt:lpstr>Challenges</vt:lpstr>
      <vt:lpstr>Scoring</vt:lpstr>
      <vt:lpstr>Collaboration and competition</vt:lpstr>
      <vt:lpstr>3-way collaboration: machines, players, verification experts</vt:lpstr>
      <vt:lpstr>Optimization</vt:lpstr>
      <vt:lpstr>Avoiding the big picture</vt:lpstr>
      <vt:lpstr>Elide irrelevant information</vt:lpstr>
      <vt:lpstr>Information overload &amp; relevance</vt:lpstr>
      <vt:lpstr>Utilizing a community</vt:lpstr>
      <vt:lpstr>Demo:  Traffic Jam</vt:lpstr>
      <vt:lpstr>Problem decomposition</vt:lpstr>
      <vt:lpstr>Problem:  action at a distance</vt:lpstr>
      <vt:lpstr>Organizing a program’s constraints</vt:lpstr>
      <vt:lpstr>Demo:  Grid World</vt:lpstr>
      <vt:lpstr>New skin for the game</vt:lpstr>
      <vt:lpstr>The game is harder than it looks</vt:lpstr>
      <vt:lpstr>Designing a (SE) game</vt:lpstr>
      <vt:lpstr>Designing a program analysis</vt:lpstr>
      <vt:lpstr>Designing a machine learner</vt:lpstr>
      <vt:lpstr>Designing a (SE) game</vt:lpstr>
      <vt:lpstr>Some successful games</vt:lpstr>
      <vt:lpstr>ESP game (image labeling)</vt:lpstr>
      <vt:lpstr>Duolingo (translation)</vt:lpstr>
      <vt:lpstr>ReCAPTCHA (optical character recognition)</vt:lpstr>
      <vt:lpstr>Image segmentation</vt:lpstr>
      <vt:lpstr>FoldIt (proteomics)</vt:lpstr>
      <vt:lpstr>FoldIt</vt:lpstr>
      <vt:lpstr>Abstraction and modularity in game design</vt:lpstr>
      <vt:lpstr>Comparison of games</vt:lpstr>
      <vt:lpstr>Pipe Jam solves multiple problems</vt:lpstr>
      <vt:lpstr>One game to rule them all</vt:lpstr>
      <vt:lpstr>Don’t think about SAT</vt:lpstr>
      <vt:lpstr>Casual gamers vs. trained experts</vt:lpstr>
      <vt:lpstr>Creating test cases</vt:lpstr>
      <vt:lpstr>Other games being built</vt:lpstr>
      <vt:lpstr>Status</vt:lpstr>
      <vt:lpstr>Credits</vt:lpstr>
      <vt:lpstr>Gamification of SE (program verification)</vt:lpstr>
      <vt:lpstr>Hard problems in software engineering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60</cp:revision>
  <dcterms:created xsi:type="dcterms:W3CDTF">2011-10-14T20:44:07Z</dcterms:created>
  <dcterms:modified xsi:type="dcterms:W3CDTF">2013-07-17T13:45:15Z</dcterms:modified>
</cp:coreProperties>
</file>